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6" r:id="rId3"/>
    <p:sldId id="260" r:id="rId4"/>
    <p:sldId id="279" r:id="rId5"/>
    <p:sldId id="278" r:id="rId6"/>
    <p:sldId id="277" r:id="rId7"/>
    <p:sldId id="270" r:id="rId8"/>
    <p:sldId id="271" r:id="rId9"/>
    <p:sldId id="259" r:id="rId10"/>
    <p:sldId id="274" r:id="rId11"/>
    <p:sldId id="264" r:id="rId12"/>
    <p:sldId id="265" r:id="rId13"/>
    <p:sldId id="268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9" autoAdjust="0"/>
    <p:restoredTop sz="89353" autoAdjust="0"/>
  </p:normalViewPr>
  <p:slideViewPr>
    <p:cSldViewPr>
      <p:cViewPr>
        <p:scale>
          <a:sx n="70" d="100"/>
          <a:sy n="70" d="100"/>
        </p:scale>
        <p:origin x="-222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89E54-7D61-4E9F-9F95-9EA6259596C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95B53-0DD9-4629-8E72-4DB15C269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r>
              <a:rPr lang="en-US" baseline="0" dirty="0" smtClean="0"/>
              <a:t> this brainteaser without giving context that the presentation is about gender equity. </a:t>
            </a:r>
          </a:p>
          <a:p>
            <a:r>
              <a:rPr lang="en-US" baseline="0" dirty="0" smtClean="0"/>
              <a:t>Ask people who have seen it before to not give away the answer to those who haven’t.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story at</a:t>
            </a:r>
            <a:r>
              <a:rPr lang="en-US" baseline="0" dirty="0" smtClean="0"/>
              <a:t> Meet a Scientist where boy walked up first and his sister walked up a few seconds later.  Scientist directed all instruction at boy, and gave him all the hands-on things to try, until the girl finally left. </a:t>
            </a:r>
            <a:endParaRPr lang="en-US" dirty="0" smtClean="0"/>
          </a:p>
          <a:p>
            <a:r>
              <a:rPr lang="en-US" dirty="0" smtClean="0"/>
              <a:t>Tip</a:t>
            </a:r>
            <a:r>
              <a:rPr lang="en-US" baseline="0" dirty="0" smtClean="0"/>
              <a:t> </a:t>
            </a:r>
            <a:r>
              <a:rPr lang="en-US" baseline="0" dirty="0" smtClean="0"/>
              <a:t>for scientists: Visitors should be invited in! If they look a little hesitant, ask them a question, smile at them, or offer them an activity to do, instead of assuming they are uninterested. </a:t>
            </a:r>
            <a:r>
              <a:rPr lang="en-US" baseline="0" dirty="0" smtClean="0"/>
              <a:t>If visitors join after you’ve started talking with someone else, smile at them, say hello, and invite them to participate.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29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</a:t>
            </a:r>
            <a:r>
              <a:rPr lang="en-US" baseline="0" dirty="0" smtClean="0"/>
              <a:t> for scientists: Engage all family members equally!  Make sure to include mom in discussions.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0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47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give example of ball and ramp activity- we made it wider to encourage</a:t>
            </a:r>
            <a:r>
              <a:rPr lang="en-US" baseline="0" dirty="0" smtClean="0"/>
              <a:t> collaboration, gave it a story line with characters (Maria in a wheelchair), emphasized the altruism by turning it into a wheelchair ramp,  added colorful supplies (plastic tubes instead of toilet </a:t>
            </a:r>
            <a:r>
              <a:rPr lang="en-US" baseline="0" smtClean="0"/>
              <a:t>paper tubes), and </a:t>
            </a:r>
            <a:r>
              <a:rPr lang="en-US" baseline="0" dirty="0" smtClean="0"/>
              <a:t>connected it to visitor’s lives by making it about something they may have personal experience with (hiking and wheelchair ramps).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6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2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google image search of the word “surgeon”.  The</a:t>
            </a:r>
            <a:r>
              <a:rPr lang="en-US" baseline="0" dirty="0" smtClean="0"/>
              <a:t> image of a white male is what many people associate with the word “surgeon”.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F3FE6-9072-49CF-8934-BC5D8C4EC49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5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implicit</a:t>
            </a:r>
            <a:r>
              <a:rPr lang="en-US" baseline="0" dirty="0" smtClean="0"/>
              <a:t> bias is unconscious, not intentional, and we can’t tell which ones we have simply by thinking about 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8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Tests at link cover not just gender and</a:t>
            </a:r>
            <a:r>
              <a:rPr lang="en-US" baseline="0" dirty="0" smtClean="0"/>
              <a:t> science, but many common implicit associations around people of different ages, weights, races, and religions.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3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</a:t>
            </a:r>
            <a:r>
              <a:rPr lang="en-US" baseline="0" dirty="0" smtClean="0"/>
              <a:t> for scientists: Pay attention to the type of feedback you’re giving to visitors.  Make sure comments are not unintentionally focused more on the appearance or aesthetics of the work for girls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Example in museum: greeters asking boys what they’re excited to see at OMSI, and telling girls how cute their outfits 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8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</a:t>
            </a:r>
            <a:r>
              <a:rPr lang="en-US" baseline="0" dirty="0" smtClean="0"/>
              <a:t> for scientists: If roles are assigned in your demo, make sure the “doing” role is assigned equally to boys and girls, or give everyone a turn for each role.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7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Girls will hear instructions of what</a:t>
            </a:r>
            <a:r>
              <a:rPr lang="en-US" baseline="0" dirty="0" smtClean="0"/>
              <a:t> to do, and observations about what happens, but boys will hear </a:t>
            </a:r>
            <a:r>
              <a:rPr lang="en-US" i="1" baseline="0" dirty="0" smtClean="0"/>
              <a:t>why</a:t>
            </a:r>
            <a:r>
              <a:rPr lang="en-US" baseline="0" dirty="0" smtClean="0"/>
              <a:t> it happens and the science concepts behind it.</a:t>
            </a:r>
            <a:endParaRPr lang="en-US" dirty="0" smtClean="0"/>
          </a:p>
          <a:p>
            <a:r>
              <a:rPr lang="en-US" dirty="0" smtClean="0"/>
              <a:t>Tip</a:t>
            </a:r>
            <a:r>
              <a:rPr lang="en-US" baseline="0" dirty="0" smtClean="0"/>
              <a:t> </a:t>
            </a:r>
            <a:r>
              <a:rPr lang="en-US" baseline="0" dirty="0" smtClean="0"/>
              <a:t>for scientists: Pay attention to how you explain the science concepts.  Are you giving more in depth explanations of the science when talking to boys than with girls?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5B53-0DD9-4629-8E72-4DB15C2696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3/29/2016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icit.harvard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P3cyRRAfX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E68A2E"/>
                </a:solidFill>
              </a:rPr>
              <a:t>Brainteaser Time!</a:t>
            </a:r>
            <a:endParaRPr lang="en-US" sz="4800" dirty="0">
              <a:solidFill>
                <a:srgbClr val="E68A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Facts: </a:t>
            </a:r>
            <a:r>
              <a:rPr lang="en-US" sz="3000" dirty="0" smtClean="0"/>
              <a:t>Gender Roles at the Museum</a:t>
            </a:r>
            <a:endParaRPr lang="en-US" sz="3000" dirty="0"/>
          </a:p>
        </p:txBody>
      </p:sp>
      <p:pic>
        <p:nvPicPr>
          <p:cNvPr id="1026" name="Picture 2" descr="C:\Users\amandaf\Desktop\turb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848100" cy="25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mandaf\Desktop\AA_Kids_OMSI_Stock_AmyOuellet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38600"/>
            <a:ext cx="2786184" cy="22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8351" y="1524000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Boys are </a:t>
            </a:r>
            <a:r>
              <a:rPr lang="en-US" sz="2800" b="1" dirty="0" smtClean="0"/>
              <a:t>three times </a:t>
            </a:r>
            <a:r>
              <a:rPr lang="en-US" sz="2800" dirty="0"/>
              <a:t>more </a:t>
            </a:r>
            <a:r>
              <a:rPr lang="en-US" sz="2800" dirty="0" smtClean="0"/>
              <a:t>likely than </a:t>
            </a:r>
            <a:r>
              <a:rPr lang="en-US" sz="2800" dirty="0"/>
              <a:t>girls  </a:t>
            </a:r>
            <a:r>
              <a:rPr lang="en-US" sz="2800" dirty="0" smtClean="0"/>
              <a:t>to hear explanations of science from their parents when exploring science exhibits (Crowley</a:t>
            </a:r>
            <a:r>
              <a:rPr lang="en-US" sz="2800" dirty="0"/>
              <a:t>, 2001).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Facts: Gender Roles at the 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7010400" cy="4575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When interacting with a display, boys are more likely to jump in and play, while girls are more thoughtful in their approach (</a:t>
            </a:r>
            <a:r>
              <a:rPr lang="en-US" sz="2800" dirty="0" err="1" smtClean="0"/>
              <a:t>Wohre</a:t>
            </a:r>
            <a:r>
              <a:rPr lang="en-US" sz="2800" dirty="0" smtClean="0"/>
              <a:t> and </a:t>
            </a:r>
            <a:r>
              <a:rPr lang="en-US" sz="2800" dirty="0" err="1" smtClean="0"/>
              <a:t>Harrasser</a:t>
            </a:r>
            <a:r>
              <a:rPr lang="en-US" sz="2800" dirty="0" smtClean="0"/>
              <a:t>, 2011).</a:t>
            </a:r>
            <a:endParaRPr lang="en-US" sz="2800" dirty="0"/>
          </a:p>
        </p:txBody>
      </p:sp>
      <p:pic>
        <p:nvPicPr>
          <p:cNvPr id="5" name="Picture 2" descr="C:\Users\amandaf\Desktop\turb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848100" cy="25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mandaf\Desktop\AA_Kids_OMSI_Stock_AmyOuellet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80278"/>
            <a:ext cx="2786184" cy="22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Facts: Gender Roles at the 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417283"/>
            <a:ext cx="6400800" cy="4575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traditional family groups, boys typically take their turn at an exhibit first, followed by girls, then fathers.  Mothers often give up their turn so that the group can move on.</a:t>
            </a:r>
            <a:endParaRPr lang="en-US" sz="2800" dirty="0"/>
          </a:p>
        </p:txBody>
      </p:sp>
      <p:pic>
        <p:nvPicPr>
          <p:cNvPr id="5" name="Picture 2" descr="C:\Users\amandaf\Desktop\turb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848100" cy="25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mandaf\Desktop\AA_Kids_OMSI_Stock_AmyOuellet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80278"/>
            <a:ext cx="2786184" cy="22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Engaging Girls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8465797" cy="46451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By using these strategies, girls will be more engaged and more likely to get involved in science.</a:t>
            </a:r>
          </a:p>
          <a:p>
            <a:endParaRPr lang="en-US" dirty="0"/>
          </a:p>
          <a:p>
            <a:r>
              <a:rPr lang="en-US" dirty="0" smtClean="0"/>
              <a:t>By implementing these strategies,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you will </a:t>
            </a:r>
            <a:r>
              <a:rPr lang="en-US" b="1" dirty="0" smtClean="0"/>
              <a:t>not </a:t>
            </a:r>
            <a:r>
              <a:rPr lang="en-US" dirty="0" smtClean="0"/>
              <a:t>be excluding boys, </a:t>
            </a:r>
          </a:p>
          <a:p>
            <a:pPr marL="0" indent="0">
              <a:buNone/>
            </a:pPr>
            <a:r>
              <a:rPr lang="en-US" dirty="0" smtClean="0"/>
              <a:t>   but rather making science more</a:t>
            </a:r>
          </a:p>
          <a:p>
            <a:pPr marL="0" indent="0">
              <a:buNone/>
            </a:pPr>
            <a:r>
              <a:rPr lang="en-US" dirty="0" smtClean="0"/>
              <a:t>   inclusive to all.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61402"/>
            <a:ext cx="3204949" cy="21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What changes could you make to your activity to make it more appealing for girls?</a:t>
            </a:r>
          </a:p>
          <a:p>
            <a:endParaRPr lang="en-US" sz="3200" dirty="0" smtClean="0"/>
          </a:p>
          <a:p>
            <a:r>
              <a:rPr lang="en-US" sz="3200" dirty="0" smtClean="0"/>
              <a:t>How will you change the way you facilitate your activity to make it more engaging for girls? </a:t>
            </a:r>
          </a:p>
          <a:p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8500872" cy="4492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smtClean="0"/>
              <a:t>A father and his son are in a car accident.  </a:t>
            </a:r>
          </a:p>
          <a:p>
            <a:pPr marL="0" indent="0" algn="ctr">
              <a:buNone/>
            </a:pPr>
            <a:r>
              <a:rPr lang="en-US" sz="3000" dirty="0" smtClean="0"/>
              <a:t>The father dies on the spot.  </a:t>
            </a:r>
          </a:p>
          <a:p>
            <a:pPr marL="0" indent="0" algn="ctr">
              <a:buNone/>
            </a:pPr>
            <a:r>
              <a:rPr lang="en-US" sz="3000" dirty="0" smtClean="0"/>
              <a:t>The son, badly injured, is taken to the hospital.  </a:t>
            </a:r>
          </a:p>
          <a:p>
            <a:pPr marL="0" indent="0" algn="ctr">
              <a:buNone/>
            </a:pPr>
            <a:r>
              <a:rPr lang="en-US" sz="3000" dirty="0" smtClean="0"/>
              <a:t>In the ER, the attending surgeon looks at the boy and says, </a:t>
            </a:r>
          </a:p>
          <a:p>
            <a:pPr marL="0" indent="0" algn="ctr">
              <a:buNone/>
            </a:pPr>
            <a:r>
              <a:rPr lang="en-US" sz="3000" dirty="0" smtClean="0"/>
              <a:t>“I can’t operate on this boy.  He’s my son!”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Who is the surgeon?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Surgeon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92" y="1828800"/>
            <a:ext cx="9347750" cy="488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Implicit Bias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5295102"/>
            <a:ext cx="3657600" cy="33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D16349"/>
              </a:buClr>
              <a:buFontTx/>
              <a:buNone/>
            </a:pPr>
            <a:r>
              <a:rPr lang="en-US" altLang="en-US" sz="2800" dirty="0" smtClean="0">
                <a:solidFill>
                  <a:prstClr val="black"/>
                </a:solidFill>
              </a:rPr>
              <a:t>Science and math with “male” </a:t>
            </a:r>
          </a:p>
          <a:p>
            <a:pPr indent="0">
              <a:buClr>
                <a:srgbClr val="D16349"/>
              </a:buClr>
              <a:buFontTx/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indent="0">
              <a:buClr>
                <a:srgbClr val="D16349"/>
              </a:buClr>
              <a:buFontTx/>
              <a:buNone/>
            </a:pPr>
            <a:endParaRPr lang="en-US" altLang="en-US" sz="2800" dirty="0" smtClean="0">
              <a:solidFill>
                <a:prstClr val="black"/>
              </a:solidFill>
            </a:endParaRPr>
          </a:p>
          <a:p>
            <a:pPr indent="0">
              <a:buClr>
                <a:srgbClr val="D16349"/>
              </a:buClr>
              <a:buFontTx/>
              <a:buNone/>
            </a:pPr>
            <a:endParaRPr lang="en-US" altLang="en-US" sz="2800" dirty="0" smtClean="0">
              <a:solidFill>
                <a:prstClr val="black"/>
              </a:solidFill>
            </a:endParaRPr>
          </a:p>
          <a:p>
            <a:pPr indent="0" algn="ctr">
              <a:buClr>
                <a:srgbClr val="D16349"/>
              </a:buClr>
              <a:buFontTx/>
              <a:buNone/>
            </a:pPr>
            <a:endParaRPr lang="en-US" altLang="en-US" sz="2400" b="1" dirty="0" smtClean="0">
              <a:solidFill>
                <a:srgbClr val="FF0000"/>
              </a:solidFill>
            </a:endParaRPr>
          </a:p>
          <a:p>
            <a:pPr indent="0" algn="ctr">
              <a:buClr>
                <a:srgbClr val="D16349"/>
              </a:buClr>
              <a:buFont typeface="Wingdings" pitchFamily="2" charset="2"/>
              <a:buChar char="q"/>
            </a:pPr>
            <a:endParaRPr lang="en-US" altLang="en-US" sz="2400" b="1" dirty="0" smtClean="0">
              <a:solidFill>
                <a:srgbClr val="007A3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5322094"/>
            <a:ext cx="3124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D16349"/>
              </a:buClr>
            </a:pPr>
            <a:r>
              <a:rPr lang="en-US" altLang="en-US" sz="2800" dirty="0">
                <a:solidFill>
                  <a:prstClr val="black"/>
                </a:solidFill>
              </a:rPr>
              <a:t>H</a:t>
            </a:r>
            <a:r>
              <a:rPr lang="en-US" altLang="en-US" sz="2800" dirty="0" smtClean="0">
                <a:solidFill>
                  <a:prstClr val="black"/>
                </a:solidFill>
              </a:rPr>
              <a:t>umanities </a:t>
            </a:r>
            <a:r>
              <a:rPr lang="en-US" altLang="en-US" sz="2800" dirty="0">
                <a:solidFill>
                  <a:prstClr val="black"/>
                </a:solidFill>
              </a:rPr>
              <a:t>and arts </a:t>
            </a:r>
            <a:r>
              <a:rPr lang="en-US" altLang="en-US" sz="2800" dirty="0" smtClean="0">
                <a:solidFill>
                  <a:prstClr val="black"/>
                </a:solidFill>
              </a:rPr>
              <a:t>with </a:t>
            </a:r>
            <a:r>
              <a:rPr lang="en-US" altLang="en-US" sz="2800" dirty="0">
                <a:solidFill>
                  <a:prstClr val="black"/>
                </a:solidFill>
              </a:rPr>
              <a:t>“</a:t>
            </a:r>
            <a:r>
              <a:rPr lang="en-US" altLang="en-US" sz="2800" dirty="0" smtClean="0">
                <a:solidFill>
                  <a:prstClr val="black"/>
                </a:solidFill>
              </a:rPr>
              <a:t>female”</a:t>
            </a:r>
            <a:endParaRPr lang="en-US" alt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s://upload.wikimedia.org/wikipedia/commons/thumb/b/b7/Mars_symbol.svg/2000px-Mars_symbo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82" y="2931424"/>
            <a:ext cx="1440597" cy="14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prstClr val="black"/>
                </a:solidFill>
              </a:rPr>
              <a:t>Most people </a:t>
            </a:r>
            <a:r>
              <a:rPr lang="en-US" altLang="en-US" sz="3200" dirty="0" smtClean="0">
                <a:solidFill>
                  <a:prstClr val="black"/>
                </a:solidFill>
              </a:rPr>
              <a:t>associate…</a:t>
            </a:r>
            <a:endParaRPr lang="en-US" sz="2000" dirty="0"/>
          </a:p>
        </p:txBody>
      </p:sp>
      <p:pic>
        <p:nvPicPr>
          <p:cNvPr id="1032" name="Picture 8" descr="https://upload.wikimedia.org/wikipedia/commons/thumb/b/b8/Lots_of_math_symbols_and_numbers.svg/2000px-Lots_of_math_symbols_and_number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79046"/>
            <a:ext cx="1084997" cy="7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7/75/Science-symbol-2.svg/2000px-Science-symbol-2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950260"/>
            <a:ext cx="1211891" cy="121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a/ab/Inkwell_icon_-_Noun_Project_2512.svg/2000px-Inkwell_icon_-_Noun_Project_2512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96" y="2679046"/>
            <a:ext cx="737905" cy="7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rjmorrisseyart.com/wp-content/uploads/2013/12/Arts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96" y="3979836"/>
            <a:ext cx="2269334" cy="129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Venus_symbol.svg/2000px-Venus_symbol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16639"/>
            <a:ext cx="1669196" cy="16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2399619"/>
            <a:ext cx="3733800" cy="285818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2399618"/>
            <a:ext cx="3733800" cy="285818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Implicit Bias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400" i="1" dirty="0" smtClean="0"/>
          </a:p>
          <a:p>
            <a:r>
              <a:rPr lang="en-US" sz="2400" i="1" dirty="0" smtClean="0"/>
              <a:t>Definition</a:t>
            </a:r>
            <a:r>
              <a:rPr lang="en-US" dirty="0" smtClean="0"/>
              <a:t>: </a:t>
            </a:r>
            <a:r>
              <a:rPr lang="en-US" sz="2400" dirty="0" smtClean="0"/>
              <a:t>the attitudes or stereotypes that affect our understanding, actions, and decisions in an unconscious manner.</a:t>
            </a:r>
          </a:p>
          <a:p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They are activated without awareness or intentional control, and are not accessible through introspection.</a:t>
            </a:r>
          </a:p>
          <a:p>
            <a:pPr marL="27432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9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08463"/>
            <a:ext cx="3200400" cy="167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Implicit Bias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990600"/>
            <a:ext cx="8503920" cy="4572000"/>
          </a:xfrm>
        </p:spPr>
        <p:txBody>
          <a:bodyPr>
            <a:noAutofit/>
          </a:bodyPr>
          <a:lstStyle/>
          <a:p>
            <a:endParaRPr lang="en-US" sz="2600" i="1" dirty="0" smtClean="0"/>
          </a:p>
          <a:p>
            <a:r>
              <a:rPr lang="en-US" sz="2600" dirty="0" smtClean="0"/>
              <a:t>We </a:t>
            </a:r>
            <a:r>
              <a:rPr lang="en-US" sz="2600" b="1" dirty="0" smtClean="0"/>
              <a:t>all</a:t>
            </a:r>
            <a:r>
              <a:rPr lang="en-US" sz="2600" dirty="0" smtClean="0"/>
              <a:t> have implicit biases.</a:t>
            </a:r>
          </a:p>
          <a:p>
            <a:endParaRPr lang="en-US" sz="2600" dirty="0"/>
          </a:p>
          <a:p>
            <a:r>
              <a:rPr lang="en-US" sz="2600" dirty="0" smtClean="0"/>
              <a:t>They do not necessarily align with our declared beliefs.</a:t>
            </a:r>
          </a:p>
          <a:p>
            <a:endParaRPr lang="en-US" sz="2600" dirty="0"/>
          </a:p>
          <a:p>
            <a:r>
              <a:rPr lang="en-US" sz="2600" dirty="0" smtClean="0"/>
              <a:t>We can hold implicit biases </a:t>
            </a:r>
            <a:r>
              <a:rPr lang="en-US" sz="2600" i="1" dirty="0" smtClean="0"/>
              <a:t>against</a:t>
            </a:r>
            <a:r>
              <a:rPr lang="en-US" sz="2600" dirty="0" smtClean="0"/>
              <a:t> our own in-group.</a:t>
            </a:r>
          </a:p>
          <a:p>
            <a:endParaRPr lang="en-US" sz="2600" dirty="0"/>
          </a:p>
          <a:p>
            <a:r>
              <a:rPr lang="en-US" sz="2600" dirty="0" smtClean="0"/>
              <a:t>The implicit biases we have formed </a:t>
            </a:r>
            <a:r>
              <a:rPr lang="en-US" sz="2600" b="1" dirty="0" smtClean="0"/>
              <a:t>can</a:t>
            </a:r>
            <a:r>
              <a:rPr lang="en-US" sz="2600" dirty="0" smtClean="0"/>
              <a:t> be unlearned.</a:t>
            </a:r>
          </a:p>
          <a:p>
            <a:pPr algn="ctr"/>
            <a:endParaRPr lang="en-US" sz="2600" dirty="0" smtClean="0"/>
          </a:p>
          <a:p>
            <a:pPr marL="0" lvl="1" indent="0" algn="ctr">
              <a:buClr>
                <a:schemeClr val="accent1"/>
              </a:buClr>
              <a:buSzPct val="85000"/>
              <a:buNone/>
            </a:pPr>
            <a:r>
              <a:rPr lang="en-US" altLang="en-US" sz="2600" dirty="0">
                <a:solidFill>
                  <a:srgbClr val="006F6F"/>
                </a:solidFill>
              </a:rPr>
              <a:t>Take a test to learn about your unconscious bias at </a:t>
            </a:r>
            <a:r>
              <a:rPr lang="en-US" altLang="en-US" sz="2600" u="sng" dirty="0">
                <a:solidFill>
                  <a:srgbClr val="000090"/>
                </a:solidFill>
                <a:hlinkClick r:id="rId3"/>
              </a:rPr>
              <a:t>https://implicit.harvard.edu</a:t>
            </a:r>
            <a:r>
              <a:rPr lang="en-US" altLang="en-US" sz="2600" dirty="0">
                <a:solidFill>
                  <a:srgbClr val="00009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591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/>
          <a:lstStyle/>
          <a:p>
            <a:r>
              <a:rPr lang="en-US" sz="4000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Examine ways girls can be </a:t>
            </a:r>
            <a:r>
              <a:rPr lang="en-US" i="1" dirty="0" smtClean="0"/>
              <a:t>subconsciously</a:t>
            </a:r>
            <a:r>
              <a:rPr lang="en-US" dirty="0" smtClean="0"/>
              <a:t> excluded from interacting with science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earn strategies for engaging girls when talking about science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5085347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Inspire Her Mind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07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Facts: Gender Bias in the Classroom</a:t>
            </a:r>
            <a:endParaRPr lang="en-US" dirty="0"/>
          </a:p>
        </p:txBody>
      </p:sp>
      <p:pic>
        <p:nvPicPr>
          <p:cNvPr id="1026" name="Picture 2" descr="C:\Users\amandaf\Desktop\donors-choose-how-crowdfunding-changes-classrooms-video--3a4b23f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63" y="4191000"/>
            <a:ext cx="3668487" cy="20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098119"/>
            <a:ext cx="708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Boys</a:t>
            </a:r>
            <a:r>
              <a:rPr lang="en-US" sz="2800" dirty="0">
                <a:solidFill>
                  <a:prstClr val="black"/>
                </a:solidFill>
              </a:rPr>
              <a:t>' work is praised for content, while girls' work is often </a:t>
            </a:r>
            <a:r>
              <a:rPr lang="en-US" sz="2800" dirty="0" smtClean="0">
                <a:solidFill>
                  <a:prstClr val="black"/>
                </a:solidFill>
              </a:rPr>
              <a:t>praised </a:t>
            </a:r>
            <a:r>
              <a:rPr lang="en-US" sz="2800" dirty="0">
                <a:solidFill>
                  <a:prstClr val="black"/>
                </a:solidFill>
              </a:rPr>
              <a:t>for its </a:t>
            </a:r>
            <a:r>
              <a:rPr lang="en-US" sz="2800" dirty="0" smtClean="0">
                <a:solidFill>
                  <a:prstClr val="black"/>
                </a:solidFill>
              </a:rPr>
              <a:t>appearance. </a:t>
            </a:r>
            <a:r>
              <a:rPr lang="en-US" sz="2800" dirty="0">
                <a:solidFill>
                  <a:prstClr val="black"/>
                </a:solidFill>
              </a:rPr>
              <a:t> 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>
                <a:solidFill>
                  <a:prstClr val="black"/>
                </a:solidFill>
              </a:rPr>
              <a:t>Liu, 2006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Facts: Gender Bias in the Classroom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90600" y="1524000"/>
            <a:ext cx="6705600" cy="4575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Girls are often assigned passive roles such as reading instructions, recording results, or taking notes, while boys use equipment and complete the tasks (</a:t>
            </a:r>
            <a:r>
              <a:rPr lang="en-US" sz="2800" dirty="0" err="1" smtClean="0"/>
              <a:t>Scantlebury</a:t>
            </a:r>
            <a:r>
              <a:rPr lang="en-US" sz="2800" dirty="0" smtClean="0"/>
              <a:t> &amp; Baker, 2007).</a:t>
            </a:r>
            <a:endParaRPr lang="en-US" sz="2800" dirty="0"/>
          </a:p>
        </p:txBody>
      </p:sp>
      <p:pic>
        <p:nvPicPr>
          <p:cNvPr id="6" name="Picture 2" descr="C:\Users\amandaf\Desktop\donors-choose-how-crowdfunding-changes-classrooms-video--3a4b23f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37" y="4194432"/>
            <a:ext cx="3676650" cy="20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1049</TotalTime>
  <Words>949</Words>
  <Application>Microsoft Office PowerPoint</Application>
  <PresentationFormat>On-screen Show (4:3)</PresentationFormat>
  <Paragraphs>88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Brainteaser Time!</vt:lpstr>
      <vt:lpstr>PowerPoint Presentation</vt:lpstr>
      <vt:lpstr>Surgeon</vt:lpstr>
      <vt:lpstr>Implicit Bias</vt:lpstr>
      <vt:lpstr>Implicit Bias</vt:lpstr>
      <vt:lpstr>Implicit Bias</vt:lpstr>
      <vt:lpstr>Purpose</vt:lpstr>
      <vt:lpstr>The Facts: Gender Bias in the Classroom</vt:lpstr>
      <vt:lpstr>The Facts: Gender Bias in the Classroom</vt:lpstr>
      <vt:lpstr>The Facts: Gender Roles at the Museum</vt:lpstr>
      <vt:lpstr>The Facts: Gender Roles at the Museum</vt:lpstr>
      <vt:lpstr>The Facts: Gender Roles at the Museum</vt:lpstr>
      <vt:lpstr>Tips for Engaging Girls</vt:lpstr>
      <vt:lpstr>Improvements</vt:lpstr>
    </vt:vector>
  </TitlesOfParts>
  <Company>Oregon Museum of Science and Industry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Equity  Training Module</dc:title>
  <dc:creator>Alex Grinberg</dc:creator>
  <cp:lastModifiedBy>amandaf</cp:lastModifiedBy>
  <cp:revision>57</cp:revision>
  <dcterms:created xsi:type="dcterms:W3CDTF">2014-07-25T20:46:21Z</dcterms:created>
  <dcterms:modified xsi:type="dcterms:W3CDTF">2016-03-29T21:58:38Z</dcterms:modified>
</cp:coreProperties>
</file>