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0" r:id="rId8"/>
    <p:sldId id="265" r:id="rId9"/>
    <p:sldId id="271" r:id="rId10"/>
    <p:sldId id="266" r:id="rId11"/>
    <p:sldId id="263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8" autoAdjust="0"/>
  </p:normalViewPr>
  <p:slideViewPr>
    <p:cSldViewPr snapToGrid="0" snapToObjects="1">
      <p:cViewPr varScale="1">
        <p:scale>
          <a:sx n="91" d="100"/>
          <a:sy n="91" d="100"/>
        </p:scale>
        <p:origin x="-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6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2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1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3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8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2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6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02A3-94E5-EA43-A62E-04A39DCC290D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A58A-8132-F045-A623-1C32F8AFB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72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53" y="225707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Portal to the Public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112" y="3446873"/>
            <a:ext cx="6820370" cy="1752600"/>
          </a:xfrm>
        </p:spPr>
        <p:txBody>
          <a:bodyPr/>
          <a:lstStyle/>
          <a:p>
            <a:pPr algn="l"/>
            <a:r>
              <a:rPr lang="en-US" dirty="0" smtClean="0"/>
              <a:t>Florida Museum of Natural History</a:t>
            </a:r>
          </a:p>
        </p:txBody>
      </p:sp>
    </p:spTree>
    <p:extLst>
      <p:ext uri="{BB962C8B-B14F-4D97-AF65-F5344CB8AC3E}">
        <p14:creationId xmlns:p14="http://schemas.microsoft.com/office/powerpoint/2010/main" val="419092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Impacts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29" y="1869288"/>
            <a:ext cx="7954337" cy="44661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Action steps to fulfill our mission and impact:</a:t>
            </a:r>
          </a:p>
          <a:p>
            <a:pPr algn="l"/>
            <a:endParaRPr lang="en-US" sz="3100" dirty="0">
              <a:solidFill>
                <a:schemeClr val="tx1"/>
              </a:solidFill>
            </a:endParaRPr>
          </a:p>
          <a:p>
            <a:pPr algn="l"/>
            <a:r>
              <a:rPr lang="en-US" sz="3100" b="1" dirty="0" smtClean="0">
                <a:solidFill>
                  <a:srgbClr val="000000"/>
                </a:solidFill>
              </a:rPr>
              <a:t>Our Mission</a:t>
            </a:r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i="1" dirty="0">
                <a:solidFill>
                  <a:schemeClr val="tx1"/>
                </a:solidFill>
              </a:rPr>
              <a:t>Understanding, </a:t>
            </a:r>
            <a:r>
              <a:rPr lang="en-US" sz="3100" i="1" dirty="0">
                <a:solidFill>
                  <a:schemeClr val="tx1"/>
                </a:solidFill>
              </a:rPr>
              <a:t>preserving </a:t>
            </a:r>
            <a:r>
              <a:rPr lang="en-US" sz="3100" b="1" i="1" dirty="0">
                <a:solidFill>
                  <a:schemeClr val="tx1"/>
                </a:solidFill>
              </a:rPr>
              <a:t>and interpreting biological diversity and cultural heritage </a:t>
            </a:r>
            <a:r>
              <a:rPr lang="en-US" sz="3100" i="1" dirty="0">
                <a:solidFill>
                  <a:schemeClr val="tx1"/>
                </a:solidFill>
              </a:rPr>
              <a:t>to ensure their survival for future generations.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3100" b="1" dirty="0">
                <a:solidFill>
                  <a:schemeClr val="tx1"/>
                </a:solidFill>
              </a:rPr>
              <a:t>Our Impact</a:t>
            </a:r>
          </a:p>
          <a:p>
            <a:pPr algn="l"/>
            <a:r>
              <a:rPr lang="en-US" sz="3100" b="1" i="1" dirty="0">
                <a:solidFill>
                  <a:schemeClr val="tx1"/>
                </a:solidFill>
              </a:rPr>
              <a:t>Inspiring people to value </a:t>
            </a:r>
            <a:r>
              <a:rPr lang="en-US" sz="3100" i="1" dirty="0">
                <a:solidFill>
                  <a:schemeClr val="tx1"/>
                </a:solidFill>
              </a:rPr>
              <a:t>the biological richness and cultural heritage of our diverse world </a:t>
            </a:r>
            <a:r>
              <a:rPr lang="en-US" sz="3100" b="1" i="1" dirty="0">
                <a:solidFill>
                  <a:schemeClr val="tx1"/>
                </a:solidFill>
              </a:rPr>
              <a:t>and make a positive difference </a:t>
            </a:r>
            <a:r>
              <a:rPr lang="en-US" sz="3100" i="1" dirty="0">
                <a:solidFill>
                  <a:schemeClr val="tx1"/>
                </a:solidFill>
              </a:rPr>
              <a:t>in its future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7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Impacts: </a:t>
            </a:r>
            <a:r>
              <a:rPr lang="en-US" sz="4200" i="1" dirty="0" smtClean="0">
                <a:solidFill>
                  <a:schemeClr val="bg1">
                    <a:lumMod val="50000"/>
                  </a:schemeClr>
                </a:solidFill>
                <a:latin typeface="Glypha LT Std Black"/>
                <a:cs typeface="Glypha LT Std Black"/>
              </a:rPr>
              <a:t>FLMNH</a:t>
            </a:r>
            <a:endParaRPr lang="en-US" sz="4200" i="1" dirty="0">
              <a:solidFill>
                <a:schemeClr val="bg1">
                  <a:lumMod val="50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68" y="1779135"/>
            <a:ext cx="8875328" cy="3741327"/>
          </a:xfrm>
        </p:spPr>
        <p:txBody>
          <a:bodyPr>
            <a:normAutofit fontScale="77500" lnSpcReduction="20000"/>
          </a:bodyPr>
          <a:lstStyle/>
          <a:p>
            <a:pPr lvl="1" algn="l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We are known as an Informal Science Education (ISE) Resource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Increased engagement at public programs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Greater appreciation for EPP as partner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Raise our public profile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Broaden science understanding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Build, nurture relationships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Grow strategic relationships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Known as Broader Impacts “Go To” place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Broader Impacts $$ from grants</a:t>
            </a:r>
          </a:p>
          <a:p>
            <a:pPr lvl="2" algn="l"/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/>
          </a:bodyPr>
          <a:lstStyle/>
          <a:p>
            <a:r>
              <a:rPr lang="en-US" sz="5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Impacts: </a:t>
            </a:r>
            <a:r>
              <a:rPr lang="en-US" sz="4200" i="1" dirty="0" smtClean="0">
                <a:solidFill>
                  <a:schemeClr val="bg1">
                    <a:lumMod val="50000"/>
                  </a:schemeClr>
                </a:solidFill>
                <a:latin typeface="Glypha LT Std Black"/>
                <a:cs typeface="Glypha LT Std Black"/>
              </a:rPr>
              <a:t>SCIENTISTS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348" y="1869288"/>
            <a:ext cx="4423728" cy="446616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100" b="1" dirty="0" smtClean="0">
                <a:solidFill>
                  <a:srgbClr val="000000"/>
                </a:solidFill>
              </a:rPr>
              <a:t>Professional </a:t>
            </a:r>
            <a:r>
              <a:rPr lang="en-US" sz="3100" b="1" dirty="0">
                <a:solidFill>
                  <a:srgbClr val="000000"/>
                </a:solidFill>
              </a:rPr>
              <a:t>Development: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Build communication skills</a:t>
            </a:r>
          </a:p>
          <a:p>
            <a:pPr algn="l"/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Understand value of outreach: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Positive attitude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Willing to participate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Increase confidence</a:t>
            </a:r>
          </a:p>
          <a:p>
            <a:pPr algn="l"/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Understand own value: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Personal story to motivate</a:t>
            </a:r>
          </a:p>
          <a:p>
            <a:pPr algn="l"/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Increase capacity to fulfill: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Outreach/ Broader Impacts</a:t>
            </a:r>
            <a:endParaRPr lang="en-US" sz="3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Impacts: </a:t>
            </a:r>
            <a:r>
              <a:rPr lang="en-US" sz="4200" i="1" dirty="0" smtClean="0">
                <a:solidFill>
                  <a:schemeClr val="bg1">
                    <a:lumMod val="50000"/>
                  </a:schemeClr>
                </a:solidFill>
                <a:latin typeface="Glypha LT Std Black"/>
                <a:cs typeface="Glypha LT Std Black"/>
              </a:rPr>
              <a:t>PUBLIC AUDIENCE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348" y="1869288"/>
            <a:ext cx="4423728" cy="44661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100" b="1" dirty="0">
                <a:solidFill>
                  <a:srgbClr val="000000"/>
                </a:solidFill>
              </a:rPr>
              <a:t>Understand &amp; appreciate: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value of science, research</a:t>
            </a:r>
          </a:p>
          <a:p>
            <a:pPr algn="l"/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Increase awareness of: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Science in own life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In own backyard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Impact of science/research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STEM careers</a:t>
            </a:r>
          </a:p>
          <a:p>
            <a:pPr algn="l"/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Enhance engagement:</a:t>
            </a:r>
          </a:p>
          <a:p>
            <a:pPr algn="l"/>
            <a:r>
              <a:rPr lang="en-US" sz="3100" b="1" dirty="0">
                <a:solidFill>
                  <a:srgbClr val="000000"/>
                </a:solidFill>
              </a:rPr>
              <a:t>    With scientists/ science</a:t>
            </a:r>
          </a:p>
        </p:txBody>
      </p:sp>
    </p:spTree>
    <p:extLst>
      <p:ext uri="{BB962C8B-B14F-4D97-AF65-F5344CB8AC3E}">
        <p14:creationId xmlns:p14="http://schemas.microsoft.com/office/powerpoint/2010/main" val="168501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82" y="41322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How you can help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082" y="1701806"/>
            <a:ext cx="7940383" cy="4132117"/>
          </a:xfrm>
        </p:spPr>
        <p:txBody>
          <a:bodyPr>
            <a:normAutofit/>
          </a:bodyPr>
          <a:lstStyle/>
          <a:p>
            <a:pPr algn="l"/>
            <a:r>
              <a:rPr lang="en-US" sz="3500" dirty="0" smtClean="0">
                <a:solidFill>
                  <a:srgbClr val="7F7F7F"/>
                </a:solidFill>
              </a:rPr>
              <a:t>Long term plan- Fall 2014: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Financial support or commitment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Resources available- staff time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6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72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53" y="225707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Portal to the Public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112" y="3446873"/>
            <a:ext cx="6820370" cy="1752600"/>
          </a:xfrm>
        </p:spPr>
        <p:txBody>
          <a:bodyPr/>
          <a:lstStyle/>
          <a:p>
            <a:pPr algn="l"/>
            <a:r>
              <a:rPr lang="en-US" dirty="0" smtClean="0"/>
              <a:t>at the</a:t>
            </a:r>
          </a:p>
          <a:p>
            <a:pPr algn="l"/>
            <a:r>
              <a:rPr lang="en-US" dirty="0" smtClean="0"/>
              <a:t>Florida Museum of Natural History</a:t>
            </a:r>
          </a:p>
        </p:txBody>
      </p:sp>
    </p:spTree>
    <p:extLst>
      <p:ext uri="{BB962C8B-B14F-4D97-AF65-F5344CB8AC3E}">
        <p14:creationId xmlns:p14="http://schemas.microsoft.com/office/powerpoint/2010/main" val="318900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82" y="4132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What is </a:t>
            </a:r>
            <a:b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</a:br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Portal to the Public?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223" y="2356722"/>
            <a:ext cx="7262518" cy="3748775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program to help bring scientists and public audiences together in face-to-face interactions at Informal Science Education (ISE) institutions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Science, Technology, Engineering, &amp; Math (STEM) learning outside of formal school </a:t>
            </a:r>
            <a:r>
              <a:rPr lang="en-US" dirty="0" smtClean="0">
                <a:solidFill>
                  <a:schemeClr val="tx1"/>
                </a:solidFill>
              </a:rPr>
              <a:t>settings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Science Communication </a:t>
            </a: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orkshops for scientists who then participate in public programs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Funded by National Science Foundation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30 Partner Institutions across US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4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72478"/>
          </a:xfrm>
          <a:prstGeom prst="rect">
            <a:avLst/>
          </a:prstGeom>
        </p:spPr>
      </p:pic>
      <p:pic>
        <p:nvPicPr>
          <p:cNvPr id="2" name="Picture 1" descr="POP_site_map_2013_powerpoint_slide_ALL_SITES_12_5_1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0" y="0"/>
            <a:ext cx="8128459" cy="609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2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Why Portal to the Public?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813" y="1883245"/>
            <a:ext cx="6391380" cy="374132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is based on our core values</a:t>
            </a:r>
          </a:p>
          <a:p>
            <a:pPr algn="l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400300" lvl="4" indent="-571500" algn="l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Science</a:t>
            </a:r>
          </a:p>
          <a:p>
            <a:pPr marL="2400300" lvl="4" indent="-571500" algn="l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Accuracy</a:t>
            </a:r>
          </a:p>
          <a:p>
            <a:pPr marL="2400300" lvl="4" indent="-571500" algn="l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Relevance</a:t>
            </a:r>
          </a:p>
          <a:p>
            <a:pPr marL="2400300" lvl="4" indent="-571500" algn="l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Inspire Learning</a:t>
            </a:r>
          </a:p>
          <a:p>
            <a:pPr marL="2400300" lvl="4" indent="-571500" algn="l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Inspire Action</a:t>
            </a:r>
          </a:p>
          <a:p>
            <a:pPr lvl="2"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6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Why Portal to the Public?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33" y="2061935"/>
            <a:ext cx="7846187" cy="374132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Builds on our strengths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People: Experts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&amp; </a:t>
            </a:r>
            <a:r>
              <a:rPr lang="en-US" sz="3000" b="1" dirty="0">
                <a:solidFill>
                  <a:schemeClr val="tx1"/>
                </a:solidFill>
              </a:rPr>
              <a:t>E</a:t>
            </a:r>
            <a:r>
              <a:rPr lang="en-US" sz="3000" b="1" dirty="0" smtClean="0">
                <a:solidFill>
                  <a:schemeClr val="tx1"/>
                </a:solidFill>
              </a:rPr>
              <a:t>xperience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UF: Innovation &amp; Preeminence Initiative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Explore Research: established partners</a:t>
            </a:r>
          </a:p>
          <a:p>
            <a:pPr marL="2400300" lvl="4" indent="-571500" algn="l">
              <a:buFont typeface="Arial"/>
              <a:buChar char="•"/>
            </a:pPr>
            <a:endParaRPr lang="en-US" sz="3000" b="1" dirty="0" smtClean="0">
              <a:solidFill>
                <a:schemeClr val="tx1"/>
              </a:solidFill>
            </a:endParaRPr>
          </a:p>
          <a:p>
            <a:pPr lvl="2" algn="l"/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8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73" y="413220"/>
            <a:ext cx="8475372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Why Portal to the Public?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29" y="1869288"/>
            <a:ext cx="7954337" cy="44661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Action steps to fulfill our mission and impact:</a:t>
            </a:r>
          </a:p>
          <a:p>
            <a:pPr algn="l"/>
            <a:endParaRPr lang="en-US" sz="3100" dirty="0">
              <a:solidFill>
                <a:schemeClr val="tx1"/>
              </a:solidFill>
            </a:endParaRPr>
          </a:p>
          <a:p>
            <a:pPr algn="l"/>
            <a:r>
              <a:rPr lang="en-US" sz="3100" b="1" dirty="0" smtClean="0">
                <a:solidFill>
                  <a:srgbClr val="000000"/>
                </a:solidFill>
              </a:rPr>
              <a:t>Our Mission</a:t>
            </a:r>
            <a:endParaRPr lang="en-US" sz="3100" b="1" dirty="0">
              <a:solidFill>
                <a:srgbClr val="000000"/>
              </a:solidFill>
            </a:endParaRPr>
          </a:p>
          <a:p>
            <a:pPr algn="l"/>
            <a:r>
              <a:rPr lang="en-US" sz="3100" b="1" i="1" dirty="0">
                <a:solidFill>
                  <a:schemeClr val="tx1"/>
                </a:solidFill>
              </a:rPr>
              <a:t>Understanding, </a:t>
            </a:r>
            <a:r>
              <a:rPr lang="en-US" sz="3100" i="1" dirty="0">
                <a:solidFill>
                  <a:schemeClr val="tx1"/>
                </a:solidFill>
              </a:rPr>
              <a:t>preserving </a:t>
            </a:r>
            <a:r>
              <a:rPr lang="en-US" sz="3100" b="1" i="1" dirty="0">
                <a:solidFill>
                  <a:schemeClr val="tx1"/>
                </a:solidFill>
              </a:rPr>
              <a:t>and interpreting biological diversity and cultural heritage </a:t>
            </a:r>
            <a:r>
              <a:rPr lang="en-US" sz="3100" i="1" dirty="0">
                <a:solidFill>
                  <a:schemeClr val="tx1"/>
                </a:solidFill>
              </a:rPr>
              <a:t>to ensure their survival for future generations.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3100" b="1" dirty="0">
                <a:solidFill>
                  <a:schemeClr val="tx1"/>
                </a:solidFill>
              </a:rPr>
              <a:t>Our Impact</a:t>
            </a:r>
          </a:p>
          <a:p>
            <a:pPr algn="l"/>
            <a:r>
              <a:rPr lang="en-US" sz="3100" b="1" i="1" dirty="0">
                <a:solidFill>
                  <a:schemeClr val="tx1"/>
                </a:solidFill>
              </a:rPr>
              <a:t>Inspiring people to value </a:t>
            </a:r>
            <a:r>
              <a:rPr lang="en-US" sz="3100" i="1" dirty="0">
                <a:solidFill>
                  <a:schemeClr val="tx1"/>
                </a:solidFill>
              </a:rPr>
              <a:t>the biological richness and cultural heritage of our diverse world </a:t>
            </a:r>
            <a:r>
              <a:rPr lang="en-US" sz="3100" b="1" i="1" dirty="0">
                <a:solidFill>
                  <a:schemeClr val="tx1"/>
                </a:solidFill>
              </a:rPr>
              <a:t>and make a positive difference </a:t>
            </a:r>
            <a:r>
              <a:rPr lang="en-US" sz="3100" i="1" dirty="0">
                <a:solidFill>
                  <a:schemeClr val="tx1"/>
                </a:solidFill>
              </a:rPr>
              <a:t>in its future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4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82" y="4132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How will it work here?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082" y="1883245"/>
            <a:ext cx="7847659" cy="439729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4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Short term plan- Spring 2014: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Presentations to staff &amp; administrators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Prototype </a:t>
            </a:r>
            <a:r>
              <a:rPr lang="en-US" dirty="0" smtClean="0">
                <a:solidFill>
                  <a:schemeClr val="tx1"/>
                </a:solidFill>
              </a:rPr>
              <a:t>workshops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CSL staff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Recruit </a:t>
            </a:r>
            <a:r>
              <a:rPr lang="en-US" dirty="0" smtClean="0">
                <a:solidFill>
                  <a:schemeClr val="tx1"/>
                </a:solidFill>
              </a:rPr>
              <a:t>Cohort1 strategically through Faculty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(ten grad students)</a:t>
            </a:r>
          </a:p>
          <a:p>
            <a:pPr marL="457200" indent="-457200" algn="l">
              <a:buFont typeface="Arial"/>
              <a:buChar char="•"/>
            </a:pPr>
            <a:r>
              <a:rPr lang="en-US" smtClean="0">
                <a:solidFill>
                  <a:schemeClr val="tx1"/>
                </a:solidFill>
              </a:rPr>
              <a:t>Prototype </a:t>
            </a:r>
            <a:r>
              <a:rPr lang="en-US" dirty="0" smtClean="0">
                <a:solidFill>
                  <a:schemeClr val="tx1"/>
                </a:solidFill>
              </a:rPr>
              <a:t>and Cohort 1 workshops (1@1 day each)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Graduates participate in public programs: </a:t>
            </a:r>
            <a:r>
              <a:rPr lang="en-US" dirty="0">
                <a:solidFill>
                  <a:schemeClr val="tx1"/>
                </a:solidFill>
              </a:rPr>
              <a:t>Spring/Summer </a:t>
            </a:r>
            <a:r>
              <a:rPr lang="en-US" dirty="0" smtClean="0">
                <a:solidFill>
                  <a:schemeClr val="tx1"/>
                </a:solidFill>
              </a:rPr>
              <a:t>2014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82" y="4132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How will it work here?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082" y="1701806"/>
            <a:ext cx="7940383" cy="413211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dirty="0" smtClean="0">
                <a:solidFill>
                  <a:srgbClr val="7F7F7F"/>
                </a:solidFill>
              </a:rPr>
              <a:t>Long term plan- Fall 2014: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UF Office of Research has offered to coordinate meeting for UF communications staff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Partner with Office of Research &amp; others at UF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Add workshops to </a:t>
            </a:r>
            <a:r>
              <a:rPr lang="en-US" sz="2600" i="1" dirty="0" smtClean="0">
                <a:solidFill>
                  <a:schemeClr val="tx1"/>
                </a:solidFill>
              </a:rPr>
              <a:t>Explore Research </a:t>
            </a:r>
            <a:r>
              <a:rPr lang="en-US" sz="2600" dirty="0" smtClean="0">
                <a:solidFill>
                  <a:schemeClr val="tx1"/>
                </a:solidFill>
              </a:rPr>
              <a:t>Broader Impacts suite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FLMNH branding and marketing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Graduates may be named “Museum Fellows”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Professional development elements can be used for docents, camp teachers, JVs, staff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6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 slide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74" y="0"/>
            <a:ext cx="9332148" cy="69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82" y="4132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lypha LT Std Black"/>
                <a:cs typeface="Glypha LT Std Black"/>
              </a:rPr>
              <a:t>How will it work here?</a:t>
            </a: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  <a:latin typeface="Glypha LT Std Black"/>
              <a:cs typeface="Glypha LT Std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082" y="1701806"/>
            <a:ext cx="7940383" cy="413211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500" dirty="0" smtClean="0">
                <a:solidFill>
                  <a:srgbClr val="7F7F7F"/>
                </a:solidFill>
              </a:rPr>
              <a:t>Long term plan- Fall 2014: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Three </a:t>
            </a:r>
            <a:r>
              <a:rPr lang="en-US" dirty="0">
                <a:solidFill>
                  <a:schemeClr val="tx1"/>
                </a:solidFill>
              </a:rPr>
              <a:t>workshops @ 3-hours </a:t>
            </a:r>
            <a:r>
              <a:rPr lang="en-US" dirty="0" smtClean="0">
                <a:solidFill>
                  <a:schemeClr val="tx1"/>
                </a:solidFill>
              </a:rPr>
              <a:t>each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Two weeks between each workshop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(time to reflect)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Workshop </a:t>
            </a:r>
            <a:r>
              <a:rPr lang="en-US" b="1" dirty="0">
                <a:solidFill>
                  <a:schemeClr val="tx1"/>
                </a:solidFill>
              </a:rPr>
              <a:t>1:  </a:t>
            </a:r>
            <a:r>
              <a:rPr lang="en-US" dirty="0">
                <a:solidFill>
                  <a:schemeClr val="tx1"/>
                </a:solidFill>
              </a:rPr>
              <a:t>About us, program, inquiry-based communication</a:t>
            </a:r>
            <a:r>
              <a:rPr lang="en-US" dirty="0" smtClean="0">
                <a:solidFill>
                  <a:schemeClr val="tx1"/>
                </a:solidFill>
              </a:rPr>
              <a:t>, professional </a:t>
            </a:r>
            <a:r>
              <a:rPr lang="en-US" dirty="0">
                <a:solidFill>
                  <a:schemeClr val="tx1"/>
                </a:solidFill>
              </a:rPr>
              <a:t>development (PD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Workshop </a:t>
            </a:r>
            <a:r>
              <a:rPr lang="en-US" b="1" dirty="0">
                <a:solidFill>
                  <a:schemeClr val="tx1"/>
                </a:solidFill>
              </a:rPr>
              <a:t>2: </a:t>
            </a:r>
            <a:r>
              <a:rPr lang="en-US" dirty="0">
                <a:solidFill>
                  <a:schemeClr val="tx1"/>
                </a:solidFill>
              </a:rPr>
              <a:t>PD, about your research, developing your message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Workshop </a:t>
            </a:r>
            <a:r>
              <a:rPr lang="en-US" b="1" dirty="0">
                <a:solidFill>
                  <a:schemeClr val="tx1"/>
                </a:solidFill>
              </a:rPr>
              <a:t>3: </a:t>
            </a:r>
            <a:r>
              <a:rPr lang="en-US" dirty="0">
                <a:solidFill>
                  <a:schemeClr val="tx1"/>
                </a:solidFill>
              </a:rPr>
              <a:t>PD, facilitation, presentation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23622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553</Words>
  <Application>Microsoft Macintosh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Portal to the Public</vt:lpstr>
      <vt:lpstr>What is  Portal to the Public?</vt:lpstr>
      <vt:lpstr>PowerPoint Presentation</vt:lpstr>
      <vt:lpstr>Why Portal to the Public?</vt:lpstr>
      <vt:lpstr>Why Portal to the Public?</vt:lpstr>
      <vt:lpstr>Why Portal to the Public?</vt:lpstr>
      <vt:lpstr>How will it work here?</vt:lpstr>
      <vt:lpstr>How will it work here?</vt:lpstr>
      <vt:lpstr>How will it work here?</vt:lpstr>
      <vt:lpstr>Impacts</vt:lpstr>
      <vt:lpstr>Impacts: FLMNH</vt:lpstr>
      <vt:lpstr>Impacts: SCIENTISTS</vt:lpstr>
      <vt:lpstr>Impacts: PUBLIC AUDIENCE</vt:lpstr>
      <vt:lpstr>How you can help</vt:lpstr>
      <vt:lpstr>Portal to the Public</vt:lpstr>
    </vt:vector>
  </TitlesOfParts>
  <Company>Florida Museum of Natural History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to the Public</dc:title>
  <dc:creator>Dale Johnson</dc:creator>
  <cp:lastModifiedBy>Dale Johnson</cp:lastModifiedBy>
  <cp:revision>24</cp:revision>
  <dcterms:created xsi:type="dcterms:W3CDTF">2014-01-03T14:33:41Z</dcterms:created>
  <dcterms:modified xsi:type="dcterms:W3CDTF">2014-01-13T14:37:19Z</dcterms:modified>
</cp:coreProperties>
</file>