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9" d="100"/>
          <a:sy n="89" d="100"/>
        </p:scale>
        <p:origin x="-2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2CA65C-4959-4077-A84A-785EC35E1B1B}" type="datetimeFigureOut">
              <a:rPr lang="en-US" smtClean="0"/>
              <a:t>6/25/2009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59E26-9F31-40E8-A3F4-19C45E39B6F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2CA65C-4959-4077-A84A-785EC35E1B1B}" type="datetimeFigureOut">
              <a:rPr lang="en-US" smtClean="0"/>
              <a:t>6/25/2009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59E26-9F31-40E8-A3F4-19C45E39B6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2CA65C-4959-4077-A84A-785EC35E1B1B}" type="datetimeFigureOut">
              <a:rPr lang="en-US" smtClean="0"/>
              <a:t>6/25/2009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59E26-9F31-40E8-A3F4-19C45E39B6F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2CA65C-4959-4077-A84A-785EC35E1B1B}" type="datetimeFigureOut">
              <a:rPr lang="en-US" smtClean="0"/>
              <a:t>6/25/2009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59E26-9F31-40E8-A3F4-19C45E39B6F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2CA65C-4959-4077-A84A-785EC35E1B1B}" type="datetimeFigureOut">
              <a:rPr lang="en-US" smtClean="0"/>
              <a:t>6/25/2009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59E26-9F31-40E8-A3F4-19C45E39B6F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2CA65C-4959-4077-A84A-785EC35E1B1B}" type="datetimeFigureOut">
              <a:rPr lang="en-US" smtClean="0"/>
              <a:t>6/25/2009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459E26-9F31-40E8-A3F4-19C45E39B6F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2CA65C-4959-4077-A84A-785EC35E1B1B}" type="datetimeFigureOut">
              <a:rPr lang="en-US" smtClean="0"/>
              <a:t>6/25/2009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459E26-9F31-40E8-A3F4-19C45E39B6F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2CA65C-4959-4077-A84A-785EC35E1B1B}" type="datetimeFigureOut">
              <a:rPr lang="en-US" smtClean="0"/>
              <a:t>6/25/2009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459E26-9F31-40E8-A3F4-19C45E39B6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2CA65C-4959-4077-A84A-785EC35E1B1B}" type="datetimeFigureOut">
              <a:rPr lang="en-US" smtClean="0"/>
              <a:t>6/25/2009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459E26-9F31-40E8-A3F4-19C45E39B6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2CA65C-4959-4077-A84A-785EC35E1B1B}" type="datetimeFigureOut">
              <a:rPr lang="en-US" smtClean="0"/>
              <a:t>6/25/2009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459E26-9F31-40E8-A3F4-19C45E39B6F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2CA65C-4959-4077-A84A-785EC35E1B1B}" type="datetimeFigureOut">
              <a:rPr lang="en-US" smtClean="0"/>
              <a:t>6/25/2009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459E26-9F31-40E8-A3F4-19C45E39B6F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2CA65C-4959-4077-A84A-785EC35E1B1B}" type="datetimeFigureOut">
              <a:rPr lang="en-US" smtClean="0"/>
              <a:t>6/25/2009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59E26-9F31-40E8-A3F4-19C45E39B6F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8763000" cy="2209800"/>
          </a:xfrm>
        </p:spPr>
        <p:txBody>
          <a:bodyPr>
            <a:noAutofit/>
          </a:bodyPr>
          <a:lstStyle/>
          <a:p>
            <a:r>
              <a:rPr lang="en-US" sz="6000" dirty="0" smtClean="0">
                <a:solidFill>
                  <a:srgbClr val="FF0000"/>
                </a:solidFill>
              </a:rPr>
              <a:t>The Pleasure of Finding Things Out  </a:t>
            </a:r>
            <a:r>
              <a:rPr lang="en-US" sz="4800" dirty="0" smtClean="0">
                <a:solidFill>
                  <a:srgbClr val="FF0000"/>
                </a:solidFill>
              </a:rPr>
              <a:t/>
            </a:r>
            <a:br>
              <a:rPr lang="en-US" sz="4800" dirty="0" smtClean="0">
                <a:solidFill>
                  <a:srgbClr val="FF0000"/>
                </a:solidFill>
              </a:rPr>
            </a:br>
            <a:r>
              <a:rPr lang="en-US" sz="2800" dirty="0" smtClean="0">
                <a:solidFill>
                  <a:srgbClr val="FF0000"/>
                </a:solidFill>
              </a:rPr>
              <a:t>Professional Development Element </a:t>
            </a:r>
            <a:endParaRPr lang="en-US" sz="4800" dirty="0">
              <a:solidFill>
                <a:srgbClr val="FF0000"/>
              </a:solidFill>
            </a:endParaRPr>
          </a:p>
        </p:txBody>
      </p:sp>
      <p:sp>
        <p:nvSpPr>
          <p:cNvPr id="3" name="Subtitle 2"/>
          <p:cNvSpPr>
            <a:spLocks noGrp="1"/>
          </p:cNvSpPr>
          <p:nvPr>
            <p:ph type="subTitle" idx="1"/>
          </p:nvPr>
        </p:nvSpPr>
        <p:spPr>
          <a:xfrm>
            <a:off x="1371600" y="2590800"/>
            <a:ext cx="6400800" cy="838200"/>
          </a:xfrm>
        </p:spPr>
        <p:txBody>
          <a:bodyPr>
            <a:normAutofit fontScale="92500"/>
          </a:bodyPr>
          <a:lstStyle/>
          <a:p>
            <a:r>
              <a:rPr lang="en-US" sz="2800" dirty="0" smtClean="0"/>
              <a:t>Pacific Science Center Black Boxes- Examples</a:t>
            </a:r>
            <a:endParaRPr lang="en-US" sz="2800" dirty="0"/>
          </a:p>
        </p:txBody>
      </p:sp>
      <p:pic>
        <p:nvPicPr>
          <p:cNvPr id="4" name="Picture 3" descr="PoP Dissemination 2009 032.jpg"/>
          <p:cNvPicPr>
            <a:picLocks noChangeAspect="1"/>
          </p:cNvPicPr>
          <p:nvPr/>
        </p:nvPicPr>
        <p:blipFill>
          <a:blip r:embed="rId2" cstate="email"/>
          <a:stretch>
            <a:fillRect/>
          </a:stretch>
        </p:blipFill>
        <p:spPr>
          <a:xfrm>
            <a:off x="5867400" y="4038600"/>
            <a:ext cx="3073400" cy="2057400"/>
          </a:xfrm>
          <a:prstGeom prst="rect">
            <a:avLst/>
          </a:prstGeom>
        </p:spPr>
      </p:pic>
      <p:pic>
        <p:nvPicPr>
          <p:cNvPr id="5" name="Picture 4" descr="PoP Dissemination 2009 037.jpg"/>
          <p:cNvPicPr>
            <a:picLocks noChangeAspect="1"/>
          </p:cNvPicPr>
          <p:nvPr/>
        </p:nvPicPr>
        <p:blipFill>
          <a:blip r:embed="rId3" cstate="email"/>
          <a:stretch>
            <a:fillRect/>
          </a:stretch>
        </p:blipFill>
        <p:spPr>
          <a:xfrm rot="5400000">
            <a:off x="3065003" y="4097797"/>
            <a:ext cx="3124201" cy="2091407"/>
          </a:xfrm>
          <a:prstGeom prst="rect">
            <a:avLst/>
          </a:prstGeom>
        </p:spPr>
      </p:pic>
      <p:pic>
        <p:nvPicPr>
          <p:cNvPr id="6" name="Picture 5" descr="PoP Dissemination 2009 030.jpg"/>
          <p:cNvPicPr>
            <a:picLocks noChangeAspect="1"/>
          </p:cNvPicPr>
          <p:nvPr/>
        </p:nvPicPr>
        <p:blipFill>
          <a:blip r:embed="rId4" cstate="email"/>
          <a:stretch>
            <a:fillRect/>
          </a:stretch>
        </p:blipFill>
        <p:spPr>
          <a:xfrm>
            <a:off x="152400" y="4038600"/>
            <a:ext cx="3073400" cy="2057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Old floppy disks. </a:t>
            </a:r>
            <a:endParaRPr lang="en-US" sz="1800" dirty="0"/>
          </a:p>
        </p:txBody>
      </p:sp>
      <p:pic>
        <p:nvPicPr>
          <p:cNvPr id="4" name="Content Placeholder 3" descr="PoP Dissemination 2009 201.jpg"/>
          <p:cNvPicPr>
            <a:picLocks noGrp="1" noChangeAspect="1"/>
          </p:cNvPicPr>
          <p:nvPr>
            <p:ph idx="1"/>
          </p:nvPr>
        </p:nvPicPr>
        <p:blipFill>
          <a:blip r:embed="rId2" cstate="email"/>
          <a:stretch>
            <a:fillRect/>
          </a:stretch>
        </p:blipFill>
        <p:spPr>
          <a:xfrm>
            <a:off x="1191497" y="1600200"/>
            <a:ext cx="6761006" cy="4525963"/>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Rows of blue paper, metal brads, and paper clips (strings of 3 paper clips) are glued to the top of the box. There is nothing on the bottom of the box. </a:t>
            </a:r>
            <a:endParaRPr lang="en-US" sz="1800" dirty="0"/>
          </a:p>
        </p:txBody>
      </p:sp>
      <p:pic>
        <p:nvPicPr>
          <p:cNvPr id="4" name="Content Placeholder 3" descr="PoP Dissemination 2009 202.jpg"/>
          <p:cNvPicPr>
            <a:picLocks noGrp="1" noChangeAspect="1"/>
          </p:cNvPicPr>
          <p:nvPr>
            <p:ph idx="1"/>
          </p:nvPr>
        </p:nvPicPr>
        <p:blipFill>
          <a:blip r:embed="rId2" cstate="email"/>
          <a:stretch>
            <a:fillRect/>
          </a:stretch>
        </p:blipFill>
        <p:spPr>
          <a:xfrm>
            <a:off x="1191497" y="1600200"/>
            <a:ext cx="6761006" cy="4525963"/>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Old mini-staplers. There are three stacked on top of each other right inside the hole, which prevents you from seeing the rest of the box. </a:t>
            </a:r>
            <a:endParaRPr lang="en-US" sz="1800" dirty="0"/>
          </a:p>
        </p:txBody>
      </p:sp>
      <p:pic>
        <p:nvPicPr>
          <p:cNvPr id="4" name="Content Placeholder 3" descr="PoP Dissemination 2009 203.jpg"/>
          <p:cNvPicPr>
            <a:picLocks noGrp="1" noChangeAspect="1"/>
          </p:cNvPicPr>
          <p:nvPr>
            <p:ph idx="1"/>
          </p:nvPr>
        </p:nvPicPr>
        <p:blipFill>
          <a:blip r:embed="rId2" cstate="email"/>
          <a:stretch>
            <a:fillRect/>
          </a:stretch>
        </p:blipFill>
        <p:spPr>
          <a:xfrm>
            <a:off x="1191497" y="1600200"/>
            <a:ext cx="6761006" cy="4525963"/>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Multi-colored </a:t>
            </a:r>
            <a:r>
              <a:rPr lang="en-US" sz="1800" dirty="0"/>
              <a:t>E</a:t>
            </a:r>
            <a:r>
              <a:rPr lang="en-US" sz="1800" dirty="0" smtClean="0"/>
              <a:t>aster eggs; the bottom of the egg is glued to the bottom of the box and the top of the egg is glued to the top of the box. EXCEPT for the yellow one which is whole and filled with magnetic washers. </a:t>
            </a:r>
            <a:endParaRPr lang="en-US" sz="1800" dirty="0"/>
          </a:p>
        </p:txBody>
      </p:sp>
      <p:pic>
        <p:nvPicPr>
          <p:cNvPr id="4" name="Content Placeholder 3" descr="PoP Dissemination 2009 204.jpg"/>
          <p:cNvPicPr>
            <a:picLocks noGrp="1" noChangeAspect="1"/>
          </p:cNvPicPr>
          <p:nvPr>
            <p:ph idx="1"/>
          </p:nvPr>
        </p:nvPicPr>
        <p:blipFill>
          <a:blip r:embed="rId2" cstate="email"/>
          <a:stretch>
            <a:fillRect/>
          </a:stretch>
        </p:blipFill>
        <p:spPr>
          <a:xfrm>
            <a:off x="1191497" y="1600200"/>
            <a:ext cx="6761006" cy="4525963"/>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dirty="0" smtClean="0"/>
              <a:t>A long piece of wood, about 2 inches high, stretches down the box. Wooden cubes are places on either side. Orange felt is glued to the bottom of the box. It is important that when you look in the hole, you can not see what is on the right side of the piece of wood. </a:t>
            </a:r>
            <a:endParaRPr lang="en-US" sz="1800" dirty="0"/>
          </a:p>
        </p:txBody>
      </p:sp>
      <p:pic>
        <p:nvPicPr>
          <p:cNvPr id="4" name="Content Placeholder 3" descr="PoP Dissemination 2009 205.jpg"/>
          <p:cNvPicPr>
            <a:picLocks noGrp="1" noChangeAspect="1"/>
          </p:cNvPicPr>
          <p:nvPr>
            <p:ph idx="1"/>
          </p:nvPr>
        </p:nvPicPr>
        <p:blipFill>
          <a:blip r:embed="rId2" cstate="email"/>
          <a:stretch>
            <a:fillRect/>
          </a:stretch>
        </p:blipFill>
        <p:spPr>
          <a:xfrm>
            <a:off x="1191497" y="1600200"/>
            <a:ext cx="6761006" cy="4525963"/>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Wooden half circles with two magnets glued behind them. </a:t>
            </a:r>
            <a:endParaRPr lang="en-US" sz="1800" dirty="0"/>
          </a:p>
        </p:txBody>
      </p:sp>
      <p:pic>
        <p:nvPicPr>
          <p:cNvPr id="4" name="Content Placeholder 3" descr="PoP Dissemination 2009 206.jpg"/>
          <p:cNvPicPr>
            <a:picLocks noGrp="1" noChangeAspect="1"/>
          </p:cNvPicPr>
          <p:nvPr>
            <p:ph idx="1"/>
          </p:nvPr>
        </p:nvPicPr>
        <p:blipFill>
          <a:blip r:embed="rId2" cstate="email"/>
          <a:stretch>
            <a:fillRect/>
          </a:stretch>
        </p:blipFill>
        <p:spPr>
          <a:xfrm>
            <a:off x="1191497" y="1600200"/>
            <a:ext cx="6761006" cy="4525963"/>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Small mirrors line the inside of the box. Golf pencils are glued to the base of the box in a </a:t>
            </a:r>
            <a:r>
              <a:rPr lang="en-US" sz="1800" dirty="0" err="1" smtClean="0"/>
              <a:t>zig-zag</a:t>
            </a:r>
            <a:r>
              <a:rPr lang="en-US" sz="1800" dirty="0" smtClean="0"/>
              <a:t> pattern. When you look there appear to be many </a:t>
            </a:r>
            <a:r>
              <a:rPr lang="en-US" sz="1800" dirty="0" err="1" smtClean="0"/>
              <a:t>many</a:t>
            </a:r>
            <a:r>
              <a:rPr lang="en-US" sz="1800" dirty="0" smtClean="0"/>
              <a:t> pencils!</a:t>
            </a:r>
            <a:endParaRPr lang="en-US" sz="1800" dirty="0"/>
          </a:p>
        </p:txBody>
      </p:sp>
      <p:pic>
        <p:nvPicPr>
          <p:cNvPr id="4" name="Content Placeholder 3" descr="PoP Dissemination 2009 207.jpg"/>
          <p:cNvPicPr>
            <a:picLocks noGrp="1" noChangeAspect="1"/>
          </p:cNvPicPr>
          <p:nvPr>
            <p:ph idx="1"/>
          </p:nvPr>
        </p:nvPicPr>
        <p:blipFill>
          <a:blip r:embed="rId2" cstate="email"/>
          <a:stretch>
            <a:fillRect/>
          </a:stretch>
        </p:blipFill>
        <p:spPr>
          <a:xfrm>
            <a:off x="1191497" y="1600200"/>
            <a:ext cx="6761006" cy="4525963"/>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Purple foam paper is glued to the outside of the box. Strips of green foam paper are glued to the base in a wavy pattern. </a:t>
            </a:r>
            <a:endParaRPr lang="en-US" sz="1800" dirty="0"/>
          </a:p>
        </p:txBody>
      </p:sp>
      <p:pic>
        <p:nvPicPr>
          <p:cNvPr id="4" name="Content Placeholder 3" descr="PoP Dissemination 2009 208.jpg"/>
          <p:cNvPicPr>
            <a:picLocks noGrp="1" noChangeAspect="1"/>
          </p:cNvPicPr>
          <p:nvPr>
            <p:ph idx="1"/>
          </p:nvPr>
        </p:nvPicPr>
        <p:blipFill>
          <a:blip r:embed="rId2" cstate="email"/>
          <a:stretch>
            <a:fillRect/>
          </a:stretch>
        </p:blipFill>
        <p:spPr>
          <a:xfrm>
            <a:off x="1191497" y="1600200"/>
            <a:ext cx="6761006" cy="4525963"/>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Thin wooden squares are glued to the base. There is yellow felt on one side of each square. </a:t>
            </a:r>
            <a:endParaRPr lang="en-US" sz="1800" dirty="0"/>
          </a:p>
        </p:txBody>
      </p:sp>
      <p:pic>
        <p:nvPicPr>
          <p:cNvPr id="4" name="Content Placeholder 3" descr="PoP Dissemination 2009 209.jpg"/>
          <p:cNvPicPr>
            <a:picLocks noGrp="1" noChangeAspect="1"/>
          </p:cNvPicPr>
          <p:nvPr>
            <p:ph idx="1"/>
          </p:nvPr>
        </p:nvPicPr>
        <p:blipFill>
          <a:blip r:embed="rId2" cstate="email"/>
          <a:stretch>
            <a:fillRect/>
          </a:stretch>
        </p:blipFill>
        <p:spPr>
          <a:xfrm>
            <a:off x="1191497" y="1600200"/>
            <a:ext cx="6761006" cy="4525963"/>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Three little gingerbread cookie cutters! </a:t>
            </a:r>
            <a:endParaRPr lang="en-US" sz="1800" dirty="0"/>
          </a:p>
        </p:txBody>
      </p:sp>
      <p:pic>
        <p:nvPicPr>
          <p:cNvPr id="4" name="Content Placeholder 3" descr="PoP Dissemination 2009 210.jpg"/>
          <p:cNvPicPr>
            <a:picLocks noGrp="1" noChangeAspect="1"/>
          </p:cNvPicPr>
          <p:nvPr>
            <p:ph idx="1"/>
          </p:nvPr>
        </p:nvPicPr>
        <p:blipFill>
          <a:blip r:embed="rId2" cstate="email"/>
          <a:stretch>
            <a:fillRect/>
          </a:stretch>
        </p:blipFill>
        <p:spPr>
          <a:xfrm>
            <a:off x="1191497" y="1600200"/>
            <a:ext cx="6761006" cy="4525963"/>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Things to think about:</a:t>
            </a:r>
            <a:endParaRPr lang="en-US" dirty="0">
              <a:solidFill>
                <a:srgbClr val="FF0000"/>
              </a:solidFill>
            </a:endParaRPr>
          </a:p>
        </p:txBody>
      </p:sp>
      <p:sp>
        <p:nvSpPr>
          <p:cNvPr id="3" name="Content Placeholder 2"/>
          <p:cNvSpPr>
            <a:spLocks noGrp="1"/>
          </p:cNvSpPr>
          <p:nvPr>
            <p:ph idx="1"/>
          </p:nvPr>
        </p:nvSpPr>
        <p:spPr>
          <a:xfrm>
            <a:off x="457200" y="1219200"/>
            <a:ext cx="8229600" cy="5334000"/>
          </a:xfrm>
        </p:spPr>
        <p:txBody>
          <a:bodyPr>
            <a:normAutofit fontScale="92500" lnSpcReduction="20000"/>
          </a:bodyPr>
          <a:lstStyle/>
          <a:p>
            <a:pPr marL="514350" indent="-514350">
              <a:buFont typeface="+mj-lt"/>
              <a:buAutoNum type="arabicPeriod"/>
            </a:pPr>
            <a:r>
              <a:rPr lang="en-US" dirty="0" smtClean="0"/>
              <a:t>Keep it simple. </a:t>
            </a:r>
            <a:r>
              <a:rPr lang="en-US" sz="2000" dirty="0" smtClean="0"/>
              <a:t>(its easy to get carried away though!)</a:t>
            </a:r>
            <a:endParaRPr lang="en-US" dirty="0" smtClean="0"/>
          </a:p>
          <a:p>
            <a:pPr marL="514350" indent="-514350">
              <a:buFont typeface="+mj-lt"/>
              <a:buAutoNum type="arabicPeriod"/>
            </a:pPr>
            <a:r>
              <a:rPr lang="en-US" dirty="0" smtClean="0"/>
              <a:t>Visualize what it will look like when you look into the box through the hole. </a:t>
            </a:r>
            <a:r>
              <a:rPr lang="en-US" sz="2000" dirty="0" smtClean="0"/>
              <a:t>You don’t want to give it all away, but you also don’t want it to be impossible to figure out. </a:t>
            </a:r>
          </a:p>
          <a:p>
            <a:pPr marL="514350" indent="-514350">
              <a:buFont typeface="+mj-lt"/>
              <a:buAutoNum type="arabicPeriod"/>
            </a:pPr>
            <a:r>
              <a:rPr lang="en-US" dirty="0" smtClean="0"/>
              <a:t>Think about what tools would help the scientists figure out what features of the box. </a:t>
            </a:r>
            <a:r>
              <a:rPr lang="en-US" sz="2000" dirty="0" smtClean="0"/>
              <a:t>(</a:t>
            </a:r>
            <a:r>
              <a:rPr lang="en-US" sz="2000" dirty="0" err="1" smtClean="0"/>
              <a:t>ie</a:t>
            </a:r>
            <a:r>
              <a:rPr lang="en-US" sz="2000" dirty="0" smtClean="0"/>
              <a:t>, work backwards)</a:t>
            </a:r>
            <a:endParaRPr lang="en-US" sz="4000" dirty="0" smtClean="0"/>
          </a:p>
          <a:p>
            <a:pPr marL="514350" indent="-514350">
              <a:buFont typeface="+mj-lt"/>
              <a:buAutoNum type="arabicPeriod"/>
            </a:pPr>
            <a:r>
              <a:rPr lang="en-US" dirty="0" smtClean="0"/>
              <a:t>Use things you already have around your science center! </a:t>
            </a:r>
          </a:p>
          <a:p>
            <a:pPr marL="514350" indent="-514350">
              <a:buFont typeface="+mj-lt"/>
              <a:buAutoNum type="arabicPeriod"/>
            </a:pPr>
            <a:r>
              <a:rPr lang="en-US" dirty="0" smtClean="0"/>
              <a:t>Hot glue is highly recommended for construction. </a:t>
            </a:r>
          </a:p>
          <a:p>
            <a:pPr marL="514350" indent="-514350">
              <a:buFont typeface="+mj-lt"/>
              <a:buAutoNum type="arabicPeriod"/>
            </a:pPr>
            <a:r>
              <a:rPr lang="en-US" dirty="0" smtClean="0"/>
              <a:t>Use your imagination! The possibilities are endless!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White paper glued to the bottom of the box. Cotton balls line the perimeter. Two large yellow fuzz balls are glued on either side of the hole, but you can still poke things into it. </a:t>
            </a:r>
            <a:endParaRPr lang="en-US" sz="1800" dirty="0"/>
          </a:p>
        </p:txBody>
      </p:sp>
      <p:pic>
        <p:nvPicPr>
          <p:cNvPr id="4" name="Content Placeholder 3" descr="PoP Dissemination 2009 211.jpg"/>
          <p:cNvPicPr>
            <a:picLocks noGrp="1" noChangeAspect="1"/>
          </p:cNvPicPr>
          <p:nvPr>
            <p:ph idx="1"/>
          </p:nvPr>
        </p:nvPicPr>
        <p:blipFill>
          <a:blip r:embed="rId2" cstate="email"/>
          <a:stretch>
            <a:fillRect/>
          </a:stretch>
        </p:blipFill>
        <p:spPr>
          <a:xfrm>
            <a:off x="1191497" y="1600200"/>
            <a:ext cx="6761006" cy="4525963"/>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1 inch strips of pink foam paper are glued to the sides and base of the box. 1in x 2in pieces of foam paper are glued upright behind each of the strips, alternating left and right. There are 8 small wooden blocks glued to the base as well. </a:t>
            </a:r>
            <a:endParaRPr lang="en-US" sz="1800" dirty="0"/>
          </a:p>
        </p:txBody>
      </p:sp>
      <p:pic>
        <p:nvPicPr>
          <p:cNvPr id="4" name="Content Placeholder 3" descr="PoP Dissemination 2009 213.jpg"/>
          <p:cNvPicPr>
            <a:picLocks noGrp="1" noChangeAspect="1"/>
          </p:cNvPicPr>
          <p:nvPr>
            <p:ph idx="1"/>
          </p:nvPr>
        </p:nvPicPr>
        <p:blipFill>
          <a:blip r:embed="rId2" cstate="email"/>
          <a:stretch>
            <a:fillRect/>
          </a:stretch>
        </p:blipFill>
        <p:spPr>
          <a:xfrm>
            <a:off x="1191497" y="1600200"/>
            <a:ext cx="6761006" cy="4525963"/>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Corrugated cardboard is glued to the bottom in a maze-like pattern. There is a large magnet glued to the end of the “maze”. </a:t>
            </a:r>
            <a:endParaRPr lang="en-US" sz="1800" dirty="0"/>
          </a:p>
        </p:txBody>
      </p:sp>
      <p:pic>
        <p:nvPicPr>
          <p:cNvPr id="4" name="Content Placeholder 3" descr="PoP Dissemination 2009 214.jpg"/>
          <p:cNvPicPr>
            <a:picLocks noGrp="1" noChangeAspect="1"/>
          </p:cNvPicPr>
          <p:nvPr>
            <p:ph idx="1"/>
          </p:nvPr>
        </p:nvPicPr>
        <p:blipFill>
          <a:blip r:embed="rId2" cstate="email"/>
          <a:stretch>
            <a:fillRect/>
          </a:stretch>
        </p:blipFill>
        <p:spPr>
          <a:xfrm>
            <a:off x="1191497" y="1600200"/>
            <a:ext cx="6761006" cy="4525963"/>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15962"/>
          </a:xfrm>
        </p:spPr>
        <p:txBody>
          <a:bodyPr>
            <a:noAutofit/>
          </a:bodyPr>
          <a:lstStyle/>
          <a:p>
            <a:r>
              <a:rPr lang="en-US" sz="4800" dirty="0" smtClean="0"/>
              <a:t>TOOLS!</a:t>
            </a:r>
            <a:endParaRPr lang="en-US" sz="4800" dirty="0"/>
          </a:p>
        </p:txBody>
      </p:sp>
      <p:pic>
        <p:nvPicPr>
          <p:cNvPr id="4" name="Content Placeholder 3" descr="PoP Dissemination 2009 216.jpg"/>
          <p:cNvPicPr>
            <a:picLocks noGrp="1" noChangeAspect="1"/>
          </p:cNvPicPr>
          <p:nvPr>
            <p:ph idx="1"/>
          </p:nvPr>
        </p:nvPicPr>
        <p:blipFill>
          <a:blip r:embed="rId2" cstate="email"/>
          <a:stretch>
            <a:fillRect/>
          </a:stretch>
        </p:blipFill>
        <p:spPr>
          <a:xfrm>
            <a:off x="1143000" y="914400"/>
            <a:ext cx="6761006" cy="4525963"/>
          </a:xfrm>
        </p:spPr>
      </p:pic>
      <p:sp>
        <p:nvSpPr>
          <p:cNvPr id="5" name="Title 1"/>
          <p:cNvSpPr txBox="1">
            <a:spLocks/>
          </p:cNvSpPr>
          <p:nvPr/>
        </p:nvSpPr>
        <p:spPr>
          <a:xfrm>
            <a:off x="457200" y="5410200"/>
            <a:ext cx="8229600" cy="124936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smtClean="0">
                <a:ln>
                  <a:noFill/>
                </a:ln>
                <a:solidFill>
                  <a:schemeClr val="tx1"/>
                </a:solidFill>
                <a:effectLst/>
                <a:uLnTx/>
                <a:uFillTx/>
                <a:latin typeface="+mj-lt"/>
                <a:ea typeface="+mj-ea"/>
                <a:cs typeface="+mj-cs"/>
              </a:rPr>
              <a:t>Tools</a:t>
            </a:r>
            <a:r>
              <a:rPr kumimoji="0" lang="en-US" b="0" i="0" u="none" strike="noStrike" kern="1200" cap="none" spc="0" normalizeH="0" noProof="0" dirty="0" smtClean="0">
                <a:ln>
                  <a:noFill/>
                </a:ln>
                <a:solidFill>
                  <a:schemeClr val="tx1"/>
                </a:solidFill>
                <a:effectLst/>
                <a:uLnTx/>
                <a:uFillTx/>
                <a:latin typeface="+mj-lt"/>
                <a:ea typeface="+mj-ea"/>
                <a:cs typeface="+mj-cs"/>
              </a:rPr>
              <a:t> are important! Some suggestions (not all pictured here): flashlight, magnetic wands, magnetic marbles, ruler, string, compass, stethoscope, silly </a:t>
            </a:r>
            <a:r>
              <a:rPr kumimoji="0" lang="en-US" b="0" i="0" u="none" strike="noStrike" kern="1200" cap="none" spc="0" normalizeH="0" noProof="0" dirty="0" err="1" smtClean="0">
                <a:ln>
                  <a:noFill/>
                </a:ln>
                <a:solidFill>
                  <a:schemeClr val="tx1"/>
                </a:solidFill>
                <a:effectLst/>
                <a:uLnTx/>
                <a:uFillTx/>
                <a:latin typeface="+mj-lt"/>
                <a:ea typeface="+mj-ea"/>
                <a:cs typeface="+mj-cs"/>
              </a:rPr>
              <a:t>puddy</a:t>
            </a:r>
            <a:r>
              <a:rPr kumimoji="0" lang="en-US" b="0" i="0" u="none" strike="noStrike" kern="1200" cap="none" spc="0" normalizeH="0" noProof="0" dirty="0" smtClean="0">
                <a:ln>
                  <a:noFill/>
                </a:ln>
                <a:solidFill>
                  <a:schemeClr val="tx1"/>
                </a:solidFill>
                <a:effectLst/>
                <a:uLnTx/>
                <a:uFillTx/>
                <a:latin typeface="+mj-lt"/>
                <a:ea typeface="+mj-ea"/>
                <a:cs typeface="+mj-cs"/>
              </a:rPr>
              <a:t>, play dough, pipe cleaners, tweezers, spring scale, dental mirror, long stick, paper clips, exc.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noProof="0" dirty="0" smtClean="0">
                <a:ln>
                  <a:noFill/>
                </a:ln>
                <a:solidFill>
                  <a:schemeClr val="tx1"/>
                </a:solidFill>
                <a:effectLst/>
                <a:uLnTx/>
                <a:uFillTx/>
                <a:latin typeface="+mj-lt"/>
                <a:ea typeface="+mj-ea"/>
                <a:cs typeface="+mj-cs"/>
              </a:rPr>
              <a:t>Be creative! </a:t>
            </a:r>
            <a:endParaRPr kumimoji="0" lang="en-US"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Small medicine cups glued in a trough created by black foam board. The cups sit flush with the raised portions on the left and the right. A piece of foam board is glued just inside the hole so you can not see the entire box by looking in.</a:t>
            </a:r>
            <a:endParaRPr lang="en-US" sz="1800" dirty="0"/>
          </a:p>
        </p:txBody>
      </p:sp>
      <p:pic>
        <p:nvPicPr>
          <p:cNvPr id="6" name="Content Placeholder 5" descr="PoP Dissemination 2009 191.jpg"/>
          <p:cNvPicPr>
            <a:picLocks noGrp="1" noChangeAspect="1"/>
          </p:cNvPicPr>
          <p:nvPr>
            <p:ph idx="1"/>
          </p:nvPr>
        </p:nvPicPr>
        <p:blipFill>
          <a:blip r:embed="rId2" cstate="email"/>
          <a:stretch>
            <a:fillRect/>
          </a:stretch>
        </p:blipFill>
        <p:spPr>
          <a:xfrm>
            <a:off x="1191497" y="1600200"/>
            <a:ext cx="6761006" cy="4525963"/>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Wire mesh is glued in between two pieces of foam board that are standing upright, creating a compartment within the box. </a:t>
            </a:r>
            <a:r>
              <a:rPr lang="en-US" sz="1800" dirty="0"/>
              <a:t>P</a:t>
            </a:r>
            <a:r>
              <a:rPr lang="en-US" sz="1800" dirty="0" smtClean="0"/>
              <a:t>urple foam paper is rolled into a tube and glued between two holes.</a:t>
            </a:r>
            <a:endParaRPr lang="en-US" sz="1800" dirty="0"/>
          </a:p>
        </p:txBody>
      </p:sp>
      <p:pic>
        <p:nvPicPr>
          <p:cNvPr id="4" name="Content Placeholder 3" descr="PoP Dissemination 2009 192.jpg"/>
          <p:cNvPicPr>
            <a:picLocks noGrp="1" noChangeAspect="1"/>
          </p:cNvPicPr>
          <p:nvPr>
            <p:ph idx="1"/>
          </p:nvPr>
        </p:nvPicPr>
        <p:blipFill>
          <a:blip r:embed="rId2" cstate="email"/>
          <a:stretch>
            <a:fillRect/>
          </a:stretch>
        </p:blipFill>
        <p:spPr>
          <a:xfrm>
            <a:off x="1191497" y="1600200"/>
            <a:ext cx="6761006" cy="4525963"/>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15 empty, closed Easter eggs.</a:t>
            </a:r>
            <a:endParaRPr lang="en-US" sz="1800" dirty="0"/>
          </a:p>
        </p:txBody>
      </p:sp>
      <p:pic>
        <p:nvPicPr>
          <p:cNvPr id="4" name="Content Placeholder 3" descr="PoP Dissemination 2009 193.jpg"/>
          <p:cNvPicPr>
            <a:picLocks noGrp="1" noChangeAspect="1"/>
          </p:cNvPicPr>
          <p:nvPr>
            <p:ph idx="1"/>
          </p:nvPr>
        </p:nvPicPr>
        <p:blipFill>
          <a:blip r:embed="rId2" cstate="email"/>
          <a:stretch>
            <a:fillRect/>
          </a:stretch>
        </p:blipFill>
        <p:spPr>
          <a:xfrm>
            <a:off x="1191497" y="1600200"/>
            <a:ext cx="6761006" cy="4525963"/>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normAutofit/>
          </a:bodyPr>
          <a:lstStyle/>
          <a:p>
            <a:r>
              <a:rPr lang="en-US" sz="1800" dirty="0" smtClean="0"/>
              <a:t>Three small minors are glued together to create the two triangle shapes. They are glued to the base of the box, and black foam board triangles close them off at the top. The two 3D triangles are hallow and inside each there is a loose bell. </a:t>
            </a:r>
            <a:br>
              <a:rPr lang="en-US" sz="1800" dirty="0" smtClean="0"/>
            </a:br>
            <a:r>
              <a:rPr lang="en-US" sz="1800" dirty="0" smtClean="0"/>
              <a:t>Its very frustrating, plus when you look in the box you see your own eye looking back at you! </a:t>
            </a:r>
            <a:endParaRPr lang="en-US" sz="1800" dirty="0"/>
          </a:p>
        </p:txBody>
      </p:sp>
      <p:pic>
        <p:nvPicPr>
          <p:cNvPr id="4" name="Content Placeholder 3" descr="PoP Dissemination 2009 195.jpg"/>
          <p:cNvPicPr>
            <a:picLocks noGrp="1" noChangeAspect="1"/>
          </p:cNvPicPr>
          <p:nvPr>
            <p:ph idx="1"/>
          </p:nvPr>
        </p:nvPicPr>
        <p:blipFill>
          <a:blip r:embed="rId2" cstate="email"/>
          <a:stretch>
            <a:fillRect/>
          </a:stretch>
        </p:blipFill>
        <p:spPr>
          <a:xfrm>
            <a:off x="1219200" y="1981200"/>
            <a:ext cx="6761006" cy="452596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O</a:t>
            </a:r>
            <a:r>
              <a:rPr lang="en-US" sz="1800" dirty="0" smtClean="0"/>
              <a:t>blong marble-like glass pieces glued, in rows, to the top and bottom of the box. </a:t>
            </a:r>
            <a:endParaRPr lang="en-US" sz="1800" dirty="0"/>
          </a:p>
        </p:txBody>
      </p:sp>
      <p:pic>
        <p:nvPicPr>
          <p:cNvPr id="4" name="Content Placeholder 3" descr="PoP Dissemination 2009 196.jpg"/>
          <p:cNvPicPr>
            <a:picLocks noGrp="1" noChangeAspect="1"/>
          </p:cNvPicPr>
          <p:nvPr>
            <p:ph idx="1"/>
          </p:nvPr>
        </p:nvPicPr>
        <p:blipFill>
          <a:blip r:embed="rId2" cstate="email"/>
          <a:stretch>
            <a:fillRect/>
          </a:stretch>
        </p:blipFill>
        <p:spPr>
          <a:xfrm>
            <a:off x="1191497" y="1600200"/>
            <a:ext cx="6761006" cy="4525963"/>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Cut up chain bracelets are attached at the top and loosely hang down the side. The green foam paper has three holes at the bottom where something could pass through. </a:t>
            </a:r>
            <a:endParaRPr lang="en-US" sz="1800" dirty="0"/>
          </a:p>
        </p:txBody>
      </p:sp>
      <p:pic>
        <p:nvPicPr>
          <p:cNvPr id="4" name="Content Placeholder 3" descr="PoP Dissemination 2009 198.jpg"/>
          <p:cNvPicPr>
            <a:picLocks noGrp="1" noChangeAspect="1"/>
          </p:cNvPicPr>
          <p:nvPr>
            <p:ph idx="1"/>
          </p:nvPr>
        </p:nvPicPr>
        <p:blipFill>
          <a:blip r:embed="rId2" cstate="email"/>
          <a:stretch>
            <a:fillRect/>
          </a:stretch>
        </p:blipFill>
        <p:spPr>
          <a:xfrm>
            <a:off x="1191497" y="1600200"/>
            <a:ext cx="6761006" cy="4525963"/>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smtClean="0"/>
              <a:t>Duct. </a:t>
            </a:r>
            <a:endParaRPr lang="en-US" sz="1800" dirty="0"/>
          </a:p>
        </p:txBody>
      </p:sp>
      <p:pic>
        <p:nvPicPr>
          <p:cNvPr id="4" name="Content Placeholder 3" descr="PoP Dissemination 2009 200.jpg"/>
          <p:cNvPicPr>
            <a:picLocks noGrp="1" noChangeAspect="1"/>
          </p:cNvPicPr>
          <p:nvPr>
            <p:ph idx="1"/>
          </p:nvPr>
        </p:nvPicPr>
        <p:blipFill>
          <a:blip r:embed="rId2" cstate="email"/>
          <a:stretch>
            <a:fillRect/>
          </a:stretch>
        </p:blipFill>
        <p:spPr>
          <a:xfrm>
            <a:off x="1191497" y="1600200"/>
            <a:ext cx="6761006" cy="4525963"/>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764</Words>
  <Application>Microsoft Office PowerPoint</Application>
  <PresentationFormat>On-screen Show (4:3)</PresentationFormat>
  <Paragraphs>32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The Pleasure of Finding Things Out   Professional Development Element </vt:lpstr>
      <vt:lpstr>Things to think about:</vt:lpstr>
      <vt:lpstr>Small medicine cups glued in a trough created by black foam board. The cups sit flush with the raised portions on the left and the right. A piece of foam board is glued just inside the hole so you can not see the entire box by looking in.</vt:lpstr>
      <vt:lpstr>Wire mesh is glued in between two pieces of foam board that are standing upright, creating a compartment within the box. Purple foam paper is rolled into a tube and glued between two holes.</vt:lpstr>
      <vt:lpstr>15 empty, closed Easter eggs.</vt:lpstr>
      <vt:lpstr>Three small minors are glued together to create the two triangle shapes. They are glued to the base of the box, and black foam board triangles close them off at the top. The two 3D triangles are hallow and inside each there is a loose bell.  Its very frustrating, plus when you look in the box you see your own eye looking back at you! </vt:lpstr>
      <vt:lpstr>Oblong marble-like glass pieces glued, in rows, to the top and bottom of the box. </vt:lpstr>
      <vt:lpstr>Cut up chain bracelets are attached at the top and loosely hang down the side. The green foam paper has three holes at the bottom where something could pass through. </vt:lpstr>
      <vt:lpstr>Duct. </vt:lpstr>
      <vt:lpstr>Old floppy disks. </vt:lpstr>
      <vt:lpstr>Rows of blue paper, metal brads, and paper clips (strings of 3 paper clips) are glued to the top of the box. There is nothing on the bottom of the box. </vt:lpstr>
      <vt:lpstr>Old mini-staplers. There are three stacked on top of each other right inside the hole, which prevents you from seeing the rest of the box. </vt:lpstr>
      <vt:lpstr>Multi-colored Easter eggs; the bottom of the egg is glued to the bottom of the box and the top of the egg is glued to the top of the box. EXCEPT for the yellow one which is whole and filled with magnetic washers. </vt:lpstr>
      <vt:lpstr>A long piece of wood, about 2 inches high, stretches down the box. Wooden cubes are places on either side. Orange felt is glued to the bottom of the box. It is important that when you look in the hole, you can not see what is on the right side of the piece of wood. </vt:lpstr>
      <vt:lpstr>Wooden half circles with two magnets glued behind them. </vt:lpstr>
      <vt:lpstr>Small mirrors line the inside of the box. Golf pencils are glued to the base of the box in a zig-zag pattern. When you look there appear to be many many pencils!</vt:lpstr>
      <vt:lpstr>Purple foam paper is glued to the outside of the box. Strips of green foam paper are glued to the base in a wavy pattern. </vt:lpstr>
      <vt:lpstr>Thin wooden squares are glued to the base. There is yellow felt on one side of each square. </vt:lpstr>
      <vt:lpstr>Three little gingerbread cookie cutters! </vt:lpstr>
      <vt:lpstr>White paper glued to the bottom of the box. Cotton balls line the perimeter. Two large yellow fuzz balls are glued on either side of the hole, but you can still poke things into it. </vt:lpstr>
      <vt:lpstr>1 inch strips of pink foam paper are glued to the sides and base of the box. 1in x 2in pieces of foam paper are glued upright behind each of the strips, alternating left and right. There are 8 small wooden blocks glued to the base as well. </vt:lpstr>
      <vt:lpstr>Corrugated cardboard is glued to the bottom in a maze-like pattern. There is a large magnet glued to the end of the “maze”. </vt:lpstr>
      <vt:lpstr>TOOLS!</vt:lpstr>
    </vt:vector>
  </TitlesOfParts>
  <Company>Pacific Science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lauren_burman</dc:creator>
  <cp:lastModifiedBy>lauren_burman</cp:lastModifiedBy>
  <cp:revision>12</cp:revision>
  <dcterms:created xsi:type="dcterms:W3CDTF">2009-06-25T20:03:05Z</dcterms:created>
  <dcterms:modified xsi:type="dcterms:W3CDTF">2009-06-25T21:46:48Z</dcterms:modified>
</cp:coreProperties>
</file>